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4"/>
  </p:sldMasterIdLst>
  <p:notesMasterIdLst>
    <p:notesMasterId r:id="rId15"/>
  </p:notesMasterIdLst>
  <p:sldIdLst>
    <p:sldId id="256" r:id="rId5"/>
    <p:sldId id="259" r:id="rId6"/>
    <p:sldId id="293" r:id="rId7"/>
    <p:sldId id="263" r:id="rId8"/>
    <p:sldId id="291" r:id="rId9"/>
    <p:sldId id="264" r:id="rId10"/>
    <p:sldId id="266" r:id="rId11"/>
    <p:sldId id="297" r:id="rId12"/>
    <p:sldId id="267" r:id="rId13"/>
    <p:sldId id="268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299405-14BF-F59D-F22F-3C9619639161}" name="Janet Bolton" initials="JB" userId="390d770fb24fa70e" providerId="Windows Live"/>
  <p188:author id="{8F9BF440-FF19-EA07-F3A8-25FF94AA0B62}" name="Pierre Schuurmans" initials="PS" userId="S::pschuurmans@birchhillequity.com::9a36857e-8757-42a0-a82a-dd7e8384382a" providerId="AD"/>
  <p188:author id="{91CF8E7E-6301-0B9C-91CB-F2063040F2D8}" name="Crichton, Mary Ann" initials="CMA" userId="S::maryann.crichton@hatch.com::e44333b6-3db0-4c8f-807d-d3139b98a1e3" providerId="AD"/>
  <p188:author id="{65D4B4E8-188F-A26F-D95B-E2551354F420}" name="Susan Wright" initials="SW" userId="e45d950ee302799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BC5F3-EB3E-4F71-B46D-DE4614B5BE81}" v="17" dt="2022-03-04T01:26:02.3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2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8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re Schuurmans" userId="9a36857e-8757-42a0-a82a-dd7e8384382a" providerId="ADAL" clId="{B3FBC5F3-EB3E-4F71-B46D-DE4614B5BE81}"/>
    <pc:docChg chg="custSel delSld modSld replTag">
      <pc:chgData name="Pierre Schuurmans" userId="9a36857e-8757-42a0-a82a-dd7e8384382a" providerId="ADAL" clId="{B3FBC5F3-EB3E-4F71-B46D-DE4614B5BE81}" dt="2022-03-04T01:25:58.463" v="58"/>
      <pc:docMkLst>
        <pc:docMk/>
      </pc:docMkLst>
      <pc:sldChg chg="delSp modSp mod">
        <pc:chgData name="Pierre Schuurmans" userId="9a36857e-8757-42a0-a82a-dd7e8384382a" providerId="ADAL" clId="{B3FBC5F3-EB3E-4F71-B46D-DE4614B5BE81}" dt="2022-03-04T01:25:48.725" v="14" actId="478"/>
        <pc:sldMkLst>
          <pc:docMk/>
          <pc:sldMk cId="109857222" sldId="256"/>
        </pc:sldMkLst>
        <pc:spChg chg="del mod">
          <ac:chgData name="Pierre Schuurmans" userId="9a36857e-8757-42a0-a82a-dd7e8384382a" providerId="ADAL" clId="{B3FBC5F3-EB3E-4F71-B46D-DE4614B5BE81}" dt="2022-03-04T01:25:48.725" v="14" actId="478"/>
          <ac:spMkLst>
            <pc:docMk/>
            <pc:sldMk cId="109857222" sldId="256"/>
            <ac:spMk id="3" creationId="{00000000-0000-0000-0000-000000000000}"/>
          </ac:spMkLst>
        </pc:spChg>
      </pc:sldChg>
      <pc:sldChg chg="del">
        <pc:chgData name="Pierre Schuurmans" userId="9a36857e-8757-42a0-a82a-dd7e8384382a" providerId="ADAL" clId="{B3FBC5F3-EB3E-4F71-B46D-DE4614B5BE81}" dt="2022-03-04T01:25:12.344" v="10" actId="47"/>
        <pc:sldMkLst>
          <pc:docMk/>
          <pc:sldMk cId="2223997513" sldId="257"/>
        </pc:sldMkLst>
      </pc:sldChg>
      <pc:sldChg chg="del">
        <pc:chgData name="Pierre Schuurmans" userId="9a36857e-8757-42a0-a82a-dd7e8384382a" providerId="ADAL" clId="{B3FBC5F3-EB3E-4F71-B46D-DE4614B5BE81}" dt="2022-03-04T01:25:10.971" v="9" actId="47"/>
        <pc:sldMkLst>
          <pc:docMk/>
          <pc:sldMk cId="3586094580" sldId="258"/>
        </pc:sldMkLst>
      </pc:sldChg>
      <pc:sldChg chg="addSp delSp modSp mod">
        <pc:chgData name="Pierre Schuurmans" userId="9a36857e-8757-42a0-a82a-dd7e8384382a" providerId="ADAL" clId="{B3FBC5F3-EB3E-4F71-B46D-DE4614B5BE81}" dt="2022-03-04T01:25:58.463" v="58"/>
        <pc:sldMkLst>
          <pc:docMk/>
          <pc:sldMk cId="21938694" sldId="259"/>
        </pc:sldMkLst>
        <pc:spChg chg="mod">
          <ac:chgData name="Pierre Schuurmans" userId="9a36857e-8757-42a0-a82a-dd7e8384382a" providerId="ADAL" clId="{B3FBC5F3-EB3E-4F71-B46D-DE4614B5BE81}" dt="2022-03-04T01:25:58.371" v="16" actId="948"/>
          <ac:spMkLst>
            <pc:docMk/>
            <pc:sldMk cId="21938694" sldId="259"/>
            <ac:spMk id="2" creationId="{1CCA3B58-20A8-4B59-BD2D-6B0E31F6AAAF}"/>
          </ac:spMkLst>
        </pc:spChg>
        <pc:spChg chg="add del mod modVis">
          <ac:chgData name="Pierre Schuurmans" userId="9a36857e-8757-42a0-a82a-dd7e8384382a" providerId="ADAL" clId="{B3FBC5F3-EB3E-4F71-B46D-DE4614B5BE81}" dt="2022-03-04T01:25:58.461" v="56"/>
          <ac:spMkLst>
            <pc:docMk/>
            <pc:sldMk cId="21938694" sldId="259"/>
            <ac:spMk id="5" creationId="{1A06BF9A-D019-4255-B8DF-9EBC9E2253CF}"/>
          </ac:spMkLst>
        </pc:spChg>
        <pc:graphicFrameChg chg="mod">
          <ac:chgData name="Pierre Schuurmans" userId="9a36857e-8757-42a0-a82a-dd7e8384382a" providerId="ADAL" clId="{B3FBC5F3-EB3E-4F71-B46D-DE4614B5BE81}" dt="2022-03-04T01:25:58.463" v="58"/>
          <ac:graphicFrameMkLst>
            <pc:docMk/>
            <pc:sldMk cId="21938694" sldId="259"/>
            <ac:graphicFrameMk id="8" creationId="{BD2A17D9-06DC-4748-AE22-B981E856067C}"/>
          </ac:graphicFrameMkLst>
        </pc:graphicFrameChg>
      </pc:sldChg>
      <pc:sldChg chg="del">
        <pc:chgData name="Pierre Schuurmans" userId="9a36857e-8757-42a0-a82a-dd7e8384382a" providerId="ADAL" clId="{B3FBC5F3-EB3E-4F71-B46D-DE4614B5BE81}" dt="2022-03-04T01:25:22.194" v="11" actId="47"/>
        <pc:sldMkLst>
          <pc:docMk/>
          <pc:sldMk cId="4257907580" sldId="270"/>
        </pc:sldMkLst>
      </pc:sldChg>
      <pc:sldChg chg="del">
        <pc:chgData name="Pierre Schuurmans" userId="9a36857e-8757-42a0-a82a-dd7e8384382a" providerId="ADAL" clId="{B3FBC5F3-EB3E-4F71-B46D-DE4614B5BE81}" dt="2022-03-04T01:24:11.150" v="0" actId="47"/>
        <pc:sldMkLst>
          <pc:docMk/>
          <pc:sldMk cId="2167640107" sldId="272"/>
        </pc:sldMkLst>
      </pc:sldChg>
      <pc:sldChg chg="del">
        <pc:chgData name="Pierre Schuurmans" userId="9a36857e-8757-42a0-a82a-dd7e8384382a" providerId="ADAL" clId="{B3FBC5F3-EB3E-4F71-B46D-DE4614B5BE81}" dt="2022-03-04T01:24:13.383" v="2" actId="47"/>
        <pc:sldMkLst>
          <pc:docMk/>
          <pc:sldMk cId="2338846721" sldId="273"/>
        </pc:sldMkLst>
      </pc:sldChg>
      <pc:sldChg chg="del">
        <pc:chgData name="Pierre Schuurmans" userId="9a36857e-8757-42a0-a82a-dd7e8384382a" providerId="ADAL" clId="{B3FBC5F3-EB3E-4F71-B46D-DE4614B5BE81}" dt="2022-03-04T01:24:30.619" v="7" actId="47"/>
        <pc:sldMkLst>
          <pc:docMk/>
          <pc:sldMk cId="1348294492" sldId="274"/>
        </pc:sldMkLst>
      </pc:sldChg>
      <pc:sldChg chg="del">
        <pc:chgData name="Pierre Schuurmans" userId="9a36857e-8757-42a0-a82a-dd7e8384382a" providerId="ADAL" clId="{B3FBC5F3-EB3E-4F71-B46D-DE4614B5BE81}" dt="2022-03-04T01:24:15.036" v="4" actId="47"/>
        <pc:sldMkLst>
          <pc:docMk/>
          <pc:sldMk cId="881064502" sldId="275"/>
        </pc:sldMkLst>
      </pc:sldChg>
      <pc:sldChg chg="del">
        <pc:chgData name="Pierre Schuurmans" userId="9a36857e-8757-42a0-a82a-dd7e8384382a" providerId="ADAL" clId="{B3FBC5F3-EB3E-4F71-B46D-DE4614B5BE81}" dt="2022-03-04T01:24:15.913" v="5" actId="47"/>
        <pc:sldMkLst>
          <pc:docMk/>
          <pc:sldMk cId="1970986073" sldId="280"/>
        </pc:sldMkLst>
      </pc:sldChg>
      <pc:sldChg chg="del">
        <pc:chgData name="Pierre Schuurmans" userId="9a36857e-8757-42a0-a82a-dd7e8384382a" providerId="ADAL" clId="{B3FBC5F3-EB3E-4F71-B46D-DE4614B5BE81}" dt="2022-03-04T01:25:01.867" v="8" actId="47"/>
        <pc:sldMkLst>
          <pc:docMk/>
          <pc:sldMk cId="189722977" sldId="281"/>
        </pc:sldMkLst>
      </pc:sldChg>
      <pc:sldChg chg="del">
        <pc:chgData name="Pierre Schuurmans" userId="9a36857e-8757-42a0-a82a-dd7e8384382a" providerId="ADAL" clId="{B3FBC5F3-EB3E-4F71-B46D-DE4614B5BE81}" dt="2022-03-04T01:24:12.478" v="1" actId="47"/>
        <pc:sldMkLst>
          <pc:docMk/>
          <pc:sldMk cId="2179351476" sldId="282"/>
        </pc:sldMkLst>
      </pc:sldChg>
      <pc:sldChg chg="del">
        <pc:chgData name="Pierre Schuurmans" userId="9a36857e-8757-42a0-a82a-dd7e8384382a" providerId="ADAL" clId="{B3FBC5F3-EB3E-4F71-B46D-DE4614B5BE81}" dt="2022-03-04T01:24:14.232" v="3" actId="47"/>
        <pc:sldMkLst>
          <pc:docMk/>
          <pc:sldMk cId="1588427746" sldId="294"/>
        </pc:sldMkLst>
      </pc:sldChg>
      <pc:sldChg chg="del">
        <pc:chgData name="Pierre Schuurmans" userId="9a36857e-8757-42a0-a82a-dd7e8384382a" providerId="ADAL" clId="{B3FBC5F3-EB3E-4F71-B46D-DE4614B5BE81}" dt="2022-03-04T01:24:16.730" v="6" actId="47"/>
        <pc:sldMkLst>
          <pc:docMk/>
          <pc:sldMk cId="1466170296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C9E2E-FE59-404C-9C98-07FD888F2F6B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DFBB2-ECAA-1545-BA00-4BCB57CAE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D7CE-CDBD-6E40-852B-D36012285B94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D796-EE1B-EA47-840B-DDF8AABEDAC9}" type="datetime1">
              <a:rPr lang="en-CA" smtClean="0"/>
              <a:t>2022-03-03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0666-43A2-AD45-BF68-CCE6A2F296D4}" type="datetime1">
              <a:rPr lang="en-CA" smtClean="0"/>
              <a:t>2022-03-03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2E29-D00A-9542-8159-8C6FB489E93E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6E30-6DBC-744E-BC14-12A1002C46F0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4771-8D83-1841-B1E5-4E8A94566EE8}" type="datetime1">
              <a:rPr lang="en-CA" smtClean="0"/>
              <a:t>2022-03-03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A42B-5C30-434A-B274-A9AF14237ED5}" type="datetime1">
              <a:rPr lang="en-CA" smtClean="0"/>
              <a:t>2022-03-03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3EB05-3AEB-924C-996B-6F014E80953A}" type="datetime1">
              <a:rPr lang="en-CA" smtClean="0"/>
              <a:t>2022-03-03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A85B-3EEB-FC48-8A35-5A49A3CE0BB6}" type="datetime1">
              <a:rPr lang="en-CA" smtClean="0"/>
              <a:t>2022-03-03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ABC8-3D21-0F48-9543-A7A39BC158C4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71C5-A812-C84B-A715-F299D008160C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DRAFT – For discussion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63D91F6-2CD2-49F2-9FA7-466EB3A2AE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7791198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06" imgH="308" progId="TCLayout.ActiveDocument.1">
                  <p:embed/>
                </p:oleObj>
              </mc:Choice>
              <mc:Fallback>
                <p:oleObj name="think-cell Slide" r:id="rId14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63D91F6-2CD2-49F2-9FA7-466EB3A2AE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32A7-748B-5E49-9843-90609FFC04BE}" type="datetime1">
              <a:rPr lang="en-CA" smtClean="0"/>
              <a:t>2022-03-03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E57B2A5-9090-4ABB-814C-38A40C2181F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56177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4E57B2A5-9090-4ABB-814C-38A40C2181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904BE49-D42F-4F46-B6D8-2F3171216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57C06C8-18BE-4336-B9E0-3E15ACC93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C1C39E9B-4917-47D7-B9CB-56480F887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F7200AE-DDFE-46D2-ABCA-99906B970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AC40760-2393-4FAE-9A58-F4CDC0671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080422B-1649-4C8E-9459-421424360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136A7BD-0DB3-401B-A6AB-38BD30D10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D037346-242B-41AF-8CF5-C35284CA2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238EBF94-0BBF-4BAE-AE27-729E3AC13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3940EFD7-EB1A-47AF-9DC9-7D4FCC601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6BAA7A10-98A8-4931-9BE2-B573EB376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420223F5-34A9-4388-AF7B-38C76242F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3CC9C746-C646-4363-B3D3-349B5C18C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3EAA5BC5-AB13-4C8E-9D9D-05DE777C5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500FC397-0569-4EC4-926A-DDD62AC49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284FF041-FE7D-47CD-830F-7FABF41C7C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224154F3-CDFE-4FFF-92E4-ECEACF4A6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CCE7404D-AA5A-4B82-A875-07F35D7C2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526B6FED-4F20-4070-95B4-FF6F439E1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A75958D-1716-4B5A-A745-AFA4962FA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31A2051-17DE-4E9D-9EA6-026B97B1A9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E0642A0-80D3-4F37-8249-A07E6F382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0" y="-6706"/>
            <a:ext cx="12194680" cy="412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DBD814BE-45E5-484C-8FA7-C96C63530B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8979" y="681874"/>
            <a:ext cx="11552981" cy="3003774"/>
          </a:xfrm>
          <a:prstGeom prst="rect">
            <a:avLst/>
          </a:prstGeom>
          <a:ln w="12700">
            <a:noFill/>
          </a:ln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FA760135-24A9-40C9-B45F-2EB5B6420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4206292"/>
            <a:ext cx="12192755" cy="1771275"/>
            <a:chOff x="1" y="3893141"/>
            <a:chExt cx="12192755" cy="1771275"/>
          </a:xfrm>
        </p:grpSpPr>
        <p:sp>
          <p:nvSpPr>
            <p:cNvPr id="35" name="Isosceles Triangle 39">
              <a:extLst>
                <a:ext uri="{FF2B5EF4-FFF2-40B4-BE49-F238E27FC236}">
                  <a16:creationId xmlns:a16="http://schemas.microsoft.com/office/drawing/2014/main" id="{20E3CEE0-0CB3-421F-99FC-4585E62437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346BB80-2556-4779-9642-5706CAA33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3893141"/>
              <a:ext cx="12192755" cy="142021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982" y="4293388"/>
            <a:ext cx="8833655" cy="727748"/>
          </a:xfrm>
        </p:spPr>
        <p:txBody>
          <a:bodyPr vert="horz">
            <a:normAutofit/>
          </a:bodyPr>
          <a:lstStyle/>
          <a:p>
            <a:r>
              <a:rPr lang="en-US" sz="3600" dirty="0">
                <a:solidFill>
                  <a:srgbClr val="FFFFFE"/>
                </a:solidFill>
                <a:cs typeface="Calibri Light"/>
              </a:rPr>
              <a:t>Strategic Plan 2022 - 2026</a:t>
            </a:r>
            <a:endParaRPr lang="en-US" sz="3600" dirty="0">
              <a:solidFill>
                <a:srgbClr val="FFFFFE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38602-14B8-C749-9035-0E84B6319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D4477F93-9A8E-4F2A-86A6-84D788E35ED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58382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D4477F93-9A8E-4F2A-86A6-84D788E35E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FB176A-F156-4C93-BF03-6A0ADC7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02" y="315990"/>
            <a:ext cx="8857365" cy="1325563"/>
          </a:xfrm>
        </p:spPr>
        <p:txBody>
          <a:bodyPr vert="horz">
            <a:normAutofit fontScale="90000"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Strategic Direction 5:</a:t>
            </a:r>
            <a:b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</a:br>
            <a:r>
              <a:rPr lang="en-CA" sz="3200" dirty="0">
                <a:solidFill>
                  <a:srgbClr val="0070C0"/>
                </a:solidFill>
                <a:latin typeface="+mn-lt"/>
              </a:rPr>
              <a:t>Ensure club sustainability: financial, environmental and leadership</a:t>
            </a:r>
            <a:br>
              <a:rPr lang="en-CA" sz="32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9E7-4F41-4D1D-93BB-61C7887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262" y="1544526"/>
            <a:ext cx="10912267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br>
              <a:rPr lang="en-US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Hanlan must be financially strong to meet the first four strategic directions and to strive towards environmental and leadership sustainability. </a:t>
            </a:r>
          </a:p>
          <a:p>
            <a:r>
              <a:rPr lang="en-US" dirty="0">
                <a:ea typeface="+mn-lt"/>
                <a:cs typeface="+mn-lt"/>
              </a:rPr>
              <a:t>Support a model for financial sustainability to grow and sustain our programs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Leverage grant funding, corporate donations and philanthropic giving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Develop rolling capital budget, with equipment budget and priorities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Implement a yearly operating plan with financial targets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Create a process to identify and assess opportunities arising from the redevelopment of the Toronto </a:t>
            </a:r>
            <a:r>
              <a:rPr lang="en-US" dirty="0" err="1">
                <a:ea typeface="+mn-lt"/>
                <a:cs typeface="+mn-lt"/>
              </a:rPr>
              <a:t>Portlands</a:t>
            </a:r>
            <a:endParaRPr lang="en-US" dirty="0">
              <a:ea typeface="+mn-lt"/>
              <a:cs typeface="+mn-lt"/>
            </a:endParaRPr>
          </a:p>
          <a:p>
            <a:r>
              <a:rPr lang="en-US" sz="2800" dirty="0">
                <a:ea typeface="+mn-lt"/>
                <a:cs typeface="+mn-lt"/>
              </a:rPr>
              <a:t>Work with our community partners on initiatives to protect and enhance our local environment</a:t>
            </a:r>
          </a:p>
          <a:p>
            <a:r>
              <a:rPr lang="en-US" dirty="0">
                <a:ea typeface="+mn-lt"/>
                <a:cs typeface="+mn-lt"/>
              </a:rPr>
              <a:t>Assess environmental footprint and develop action plans to mitigate impacts</a:t>
            </a:r>
            <a:endParaRPr lang="en-US" sz="2800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Invest in ongoing leadership and governance development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Potential Metrics: Annual operating surplus to invest in equipment and coaching; Annual amount of donations/grants secured; Environmental measures… , Governance best practice measures…</a:t>
            </a:r>
            <a:endParaRPr lang="en-US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45CA4-9C1E-AC40-BA14-A8FEB545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B2F33DA1-319F-4383-B4B7-6773850A29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1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D2A17D9-06DC-4748-AE22-B981E856067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4779054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D2A17D9-06DC-4748-AE22-B981E85606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CCA3B58-20A8-4B59-BD2D-6B0E31F6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05" y="365125"/>
            <a:ext cx="10904095" cy="1325563"/>
          </a:xfrm>
        </p:spPr>
        <p:txBody>
          <a:bodyPr vert="horz">
            <a:normAutofit/>
          </a:bodyPr>
          <a:lstStyle/>
          <a:p>
            <a:pPr marL="590550" indent="-576263"/>
            <a:r>
              <a:rPr lang="en-US" sz="3600" dirty="0">
                <a:solidFill>
                  <a:schemeClr val="accent1"/>
                </a:solidFill>
                <a:cs typeface="Calibri Light"/>
              </a:rPr>
              <a:t>Process in building this plan</a:t>
            </a:r>
            <a:endParaRPr lang="en-US" sz="3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7B571-E40B-404B-A8C4-FAFB3BE54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cs typeface="Calibri"/>
              </a:rPr>
              <a:t>Strategic Plan Working Group of 11 members designated by the Board (see below):</a:t>
            </a:r>
          </a:p>
          <a:p>
            <a:pPr lvl="1"/>
            <a:r>
              <a:rPr lang="en-US" sz="1800" dirty="0">
                <a:cs typeface="Calibri"/>
              </a:rPr>
              <a:t>Coordinators:  Susan Wright and Pierre Schuurmans</a:t>
            </a:r>
          </a:p>
          <a:p>
            <a:pPr lvl="1"/>
            <a:r>
              <a:rPr lang="en-US" sz="1800" dirty="0">
                <a:cs typeface="Calibri"/>
              </a:rPr>
              <a:t>Active Members:  Benn MacGregor, </a:t>
            </a:r>
            <a:r>
              <a:rPr lang="en-US" sz="1800" dirty="0">
                <a:ea typeface="+mn-lt"/>
                <a:cs typeface="+mn-lt"/>
              </a:rPr>
              <a:t>Harold Murray</a:t>
            </a:r>
            <a:r>
              <a:rPr lang="en-US" sz="1800" dirty="0">
                <a:cs typeface="Calibri"/>
              </a:rPr>
              <a:t>, Janet Bolton, </a:t>
            </a:r>
            <a:r>
              <a:rPr lang="en-US" sz="1800" dirty="0">
                <a:ea typeface="+mn-lt"/>
                <a:cs typeface="+mn-lt"/>
              </a:rPr>
              <a:t>MaryAnn Crichton,</a:t>
            </a:r>
            <a:r>
              <a:rPr lang="en-US" sz="1800" dirty="0">
                <a:cs typeface="Calibri"/>
              </a:rPr>
              <a:t> Nick Matthews,</a:t>
            </a:r>
            <a:r>
              <a:rPr lang="en-US" sz="1800" dirty="0">
                <a:ea typeface="+mn-lt"/>
                <a:cs typeface="+mn-lt"/>
              </a:rPr>
              <a:t> Sunny Edmunds</a:t>
            </a:r>
            <a:r>
              <a:rPr lang="en-US" sz="1800" dirty="0">
                <a:cs typeface="Calibri"/>
              </a:rPr>
              <a:t> </a:t>
            </a:r>
          </a:p>
          <a:p>
            <a:pPr lvl="1"/>
            <a:r>
              <a:rPr lang="en-US" sz="1800" dirty="0">
                <a:cs typeface="Calibri"/>
              </a:rPr>
              <a:t>Contributors:  Tony Tremain, JC Marly, Ildiko Jurina  Cleary</a:t>
            </a:r>
          </a:p>
          <a:p>
            <a:r>
              <a:rPr lang="en-US" sz="1800" dirty="0">
                <a:cs typeface="Calibri"/>
              </a:rPr>
              <a:t>Working Group held first meeting in September 2021. It has held 12 meetings over the past 6 months comprising over 75+ hours of group discussion on the plan. </a:t>
            </a:r>
          </a:p>
          <a:p>
            <a:r>
              <a:rPr lang="en-US" sz="1800" dirty="0">
                <a:cs typeface="Calibri"/>
              </a:rPr>
              <a:t>Market Research: Interviews with senior representatives from the following clubs: Ottawa; Leander; Argos, Dons, Sudbury, Peterborough</a:t>
            </a:r>
            <a:endParaRPr lang="en-US" sz="1800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0061BA-C6F8-4A4F-821D-8FEA18E84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>
                <a:cs typeface="Calibri"/>
              </a:rPr>
              <a:t>Member Input: </a:t>
            </a:r>
          </a:p>
          <a:p>
            <a:pPr lvl="1"/>
            <a:r>
              <a:rPr lang="en-US" sz="1800" dirty="0">
                <a:cs typeface="Calibri"/>
              </a:rPr>
              <a:t>Gathered and reviewed recent survey data from the club  </a:t>
            </a:r>
          </a:p>
          <a:p>
            <a:pPr lvl="1"/>
            <a:r>
              <a:rPr lang="en-US" sz="1800" dirty="0">
                <a:cs typeface="Calibri"/>
              </a:rPr>
              <a:t>Gathered input and priorities from club coaches and staff </a:t>
            </a:r>
          </a:p>
          <a:p>
            <a:pPr lvl="1"/>
            <a:r>
              <a:rPr lang="en-US" sz="1800" dirty="0">
                <a:cs typeface="Calibri"/>
              </a:rPr>
              <a:t>Reviewed progress of work with the board over the past 5 months</a:t>
            </a:r>
          </a:p>
          <a:p>
            <a:pPr lvl="1"/>
            <a:r>
              <a:rPr lang="en-US" sz="1800" dirty="0">
                <a:cs typeface="Calibri"/>
              </a:rPr>
              <a:t>2 Focus Groups with a cross-section of members held on January 24, 2022</a:t>
            </a:r>
          </a:p>
          <a:p>
            <a:pPr lvl="1"/>
            <a:r>
              <a:rPr lang="en-US" sz="1800" dirty="0">
                <a:cs typeface="Calibri"/>
              </a:rPr>
              <a:t>Invited full membership to provide comments at virtual session on February 22, 2022. Feedback collected during session, in break-out groups and via online survey.  </a:t>
            </a:r>
          </a:p>
          <a:p>
            <a:r>
              <a:rPr lang="en-US" sz="1800" dirty="0">
                <a:cs typeface="Calibri"/>
              </a:rPr>
              <a:t>“SWOT” Analysis:  Conducted an assessment of the Club’s Strengths, Weaknesses, Opportunities &amp; Threats</a:t>
            </a:r>
            <a:endParaRPr lang="en-US" sz="1800" dirty="0"/>
          </a:p>
          <a:p>
            <a:r>
              <a:rPr lang="en-US" sz="1800" dirty="0">
                <a:cs typeface="Calibri"/>
              </a:rPr>
              <a:t>Equipment and Facility (Boathouse) assessment</a:t>
            </a:r>
          </a:p>
          <a:p>
            <a:r>
              <a:rPr lang="en-US" sz="1800" dirty="0">
                <a:cs typeface="Calibri"/>
              </a:rPr>
              <a:t>Financial Analysis: Built a financial model to assess the financial impact of various scenarios.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98679-8CF1-D14D-84D6-D4C85ECB1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C5F67638-B408-42B0-8724-0B9D32C6BC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19974" y="312845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EB04803-3754-4D62-A8B1-577FC5B1560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926935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6EB04803-3754-4D62-A8B1-577FC5B156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2AAEDA-1993-4DD1-8776-143862B5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077" y="365125"/>
            <a:ext cx="9011179" cy="1325563"/>
          </a:xfrm>
        </p:spPr>
        <p:txBody>
          <a:bodyPr vert="horz">
            <a:normAutofit/>
          </a:bodyPr>
          <a:lstStyle/>
          <a:p>
            <a:pPr marL="488950" indent="-477838"/>
            <a:r>
              <a:rPr lang="en-CA" sz="3600" dirty="0">
                <a:solidFill>
                  <a:schemeClr val="accent1"/>
                </a:solidFill>
                <a:cs typeface="Calibri Light"/>
              </a:rPr>
              <a:t>Vision, Mission, Values and Strategic Directions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32277DF-1BE8-407C-B04B-221EDF96C72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70319809"/>
              </p:ext>
            </p:extLst>
          </p:nvPr>
        </p:nvGraphicFramePr>
        <p:xfrm>
          <a:off x="1114269" y="1820411"/>
          <a:ext cx="4453328" cy="453072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51607">
                  <a:extLst>
                    <a:ext uri="{9D8B030D-6E8A-4147-A177-3AD203B41FA5}">
                      <a16:colId xmlns:a16="http://schemas.microsoft.com/office/drawing/2014/main" val="2708976596"/>
                    </a:ext>
                  </a:extLst>
                </a:gridCol>
                <a:gridCol w="3401721">
                  <a:extLst>
                    <a:ext uri="{9D8B030D-6E8A-4147-A177-3AD203B41FA5}">
                      <a16:colId xmlns:a16="http://schemas.microsoft.com/office/drawing/2014/main" val="729971738"/>
                    </a:ext>
                  </a:extLst>
                </a:gridCol>
              </a:tblGrid>
              <a:tr h="766564">
                <a:tc>
                  <a:txBody>
                    <a:bodyPr/>
                    <a:lstStyle/>
                    <a:p>
                      <a:r>
                        <a:rPr lang="en-CA" sz="2000" b="1" dirty="0">
                          <a:solidFill>
                            <a:schemeClr val="bg1"/>
                          </a:solidFill>
                        </a:rPr>
                        <a:t>Vision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To be the place where everyone loves to row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860532"/>
                  </a:ext>
                </a:extLst>
              </a:tr>
              <a:tr h="1099437">
                <a:tc>
                  <a:txBody>
                    <a:bodyPr/>
                    <a:lstStyle/>
                    <a:p>
                      <a:r>
                        <a:rPr lang="en-CA" sz="2000" b="1" dirty="0">
                          <a:solidFill>
                            <a:schemeClr val="bg1"/>
                          </a:solidFill>
                        </a:rPr>
                        <a:t>Mission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To inspire and support everyone on their rowing journey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62131"/>
                  </a:ext>
                </a:extLst>
              </a:tr>
              <a:tr h="444121">
                <a:tc rowSpan="6">
                  <a:txBody>
                    <a:bodyPr/>
                    <a:lstStyle/>
                    <a:p>
                      <a:r>
                        <a:rPr lang="en-CA" sz="2000" b="1" dirty="0">
                          <a:solidFill>
                            <a:schemeClr val="bg1"/>
                          </a:solidFill>
                        </a:rPr>
                        <a:t>Values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Welcome everyone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312013"/>
                  </a:ext>
                </a:extLst>
              </a:tr>
              <a:tr h="44412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Care for our future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4522"/>
                  </a:ext>
                </a:extLst>
              </a:tr>
              <a:tr h="44412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Pursue excellence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83626"/>
                  </a:ext>
                </a:extLst>
              </a:tr>
              <a:tr h="44412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Be team players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585492"/>
                  </a:ext>
                </a:extLst>
              </a:tr>
              <a:tr h="44412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Have fun together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032388"/>
                  </a:ext>
                </a:extLst>
              </a:tr>
              <a:tr h="444121"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Support our community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866271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A144F3E-10BF-46C7-8306-77F5F69E9C7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6801870"/>
              </p:ext>
            </p:extLst>
          </p:nvPr>
        </p:nvGraphicFramePr>
        <p:xfrm>
          <a:off x="6013898" y="1403864"/>
          <a:ext cx="5063833" cy="493451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82576">
                  <a:extLst>
                    <a:ext uri="{9D8B030D-6E8A-4147-A177-3AD203B41FA5}">
                      <a16:colId xmlns:a16="http://schemas.microsoft.com/office/drawing/2014/main" val="3974563470"/>
                    </a:ext>
                  </a:extLst>
                </a:gridCol>
                <a:gridCol w="4481257">
                  <a:extLst>
                    <a:ext uri="{9D8B030D-6E8A-4147-A177-3AD203B41FA5}">
                      <a16:colId xmlns:a16="http://schemas.microsoft.com/office/drawing/2014/main" val="1623995030"/>
                    </a:ext>
                  </a:extLst>
                </a:gridCol>
              </a:tblGrid>
              <a:tr h="499148">
                <a:tc gridSpan="2"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Strategic Directions 2022-26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CA" sz="2000" dirty="0"/>
                        <a:t>Strategic Directions 2022-2026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465036"/>
                  </a:ext>
                </a:extLst>
              </a:tr>
              <a:tr h="1267067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/>
                        <a:t>Develop programs and pathways - to grow the club and welcome everyone as a member for life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706657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Act as one club, pulling together –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with inclusivity across a diverse 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130738"/>
                  </a:ext>
                </a:extLst>
              </a:tr>
              <a:tr h="126706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Improve coach, staff, volunteer and member </a:t>
                      </a: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experience (including Coaching Center of Excellence)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31409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Enhance equipment and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44358"/>
                  </a:ext>
                </a:extLst>
              </a:tr>
              <a:tr h="49914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CA" sz="2000" dirty="0">
                          <a:solidFill>
                            <a:schemeClr val="tx1"/>
                          </a:solidFill>
                        </a:rPr>
                        <a:t>Ensure club sustainability: financial, environmental and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39312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92261-EBE6-433A-9FB6-9EAB3700D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  <p:pic>
        <p:nvPicPr>
          <p:cNvPr id="24" name="Picture 4" descr="Logo&#10;&#10;Description automatically generated">
            <a:extLst>
              <a:ext uri="{FF2B5EF4-FFF2-40B4-BE49-F238E27FC236}">
                <a16:creationId xmlns:a16="http://schemas.microsoft.com/office/drawing/2014/main" id="{99AE17EB-B693-4563-9B6F-A7A4E51285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53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0AF5749-9434-4DE0-A0E2-CBE81074ECB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250212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90AF5749-9434-4DE0-A0E2-CBE81074EC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FB176A-F156-4C93-BF03-6A0ADC7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843" y="243298"/>
            <a:ext cx="8878520" cy="1325563"/>
          </a:xfrm>
        </p:spPr>
        <p:txBody>
          <a:bodyPr vert="horz">
            <a:normAutofit fontScale="90000"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Calibri"/>
                <a:cs typeface="Calibri"/>
              </a:rPr>
              <a:t>Strategic Direction 1:  Develop Programs and Pathways - to grow the club and welcome everyone as a member for life 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9E7-4F41-4D1D-93BB-61C7887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43" y="1769272"/>
            <a:ext cx="11392525" cy="446663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br>
              <a:rPr lang="en-US" dirty="0">
                <a:ea typeface="+mn-lt"/>
                <a:cs typeface="+mn-lt"/>
              </a:rPr>
            </a:br>
            <a:r>
              <a:rPr lang="en-US" sz="2400" b="1" dirty="0">
                <a:ea typeface="+mn-lt"/>
                <a:cs typeface="+mn-lt"/>
              </a:rPr>
              <a:t>Hanlan provides a full range of programs from beginner to competitive rowers:</a:t>
            </a:r>
          </a:p>
          <a:p>
            <a:r>
              <a:rPr lang="en-US" sz="2400" dirty="0">
                <a:ea typeface="+mn-lt"/>
                <a:cs typeface="+mn-lt"/>
              </a:rPr>
              <a:t>Provide high quality sweep and sculling programs in open-water (coastal and touring) and flat-water boats, for adults and youth 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Ensure every program is coached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Make it easy to start rowing and to progress through programs for individual and team development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Provide virtual and in-person winter training programs</a:t>
            </a:r>
          </a:p>
          <a:p>
            <a:r>
              <a:rPr lang="en-US" sz="2400" dirty="0">
                <a:ea typeface="+mn-lt"/>
                <a:cs typeface="+mn-lt"/>
              </a:rPr>
              <a:t>Special focus on attracting and retaining younger (&lt; 50 years old) members</a:t>
            </a:r>
          </a:p>
          <a:p>
            <a:pPr marL="0" indent="0">
              <a:buNone/>
            </a:pPr>
            <a:r>
              <a:rPr lang="en-US" sz="2400" dirty="0"/>
              <a:t>Potential metrics: Membership levels by program. Conversion rate from LTR programs to membership. </a:t>
            </a:r>
          </a:p>
          <a:p>
            <a:pPr marL="0" indent="0">
              <a:buNone/>
            </a:pPr>
            <a:endParaRPr lang="en-US" b="1" dirty="0">
              <a:cs typeface="Calibri"/>
            </a:endParaRPr>
          </a:p>
          <a:p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8BAEB5-460A-B641-BED8-2FED9C47E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C3AE965C-1F35-4246-AC69-14766F8E4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al 37"/>
          <p:cNvSpPr/>
          <p:nvPr/>
        </p:nvSpPr>
        <p:spPr>
          <a:xfrm>
            <a:off x="8029827" y="4744660"/>
            <a:ext cx="2864936" cy="15202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/>
          <p:cNvSpPr/>
          <p:nvPr/>
        </p:nvSpPr>
        <p:spPr>
          <a:xfrm>
            <a:off x="7974090" y="1177290"/>
            <a:ext cx="2920673" cy="14450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Oval 38"/>
          <p:cNvSpPr/>
          <p:nvPr/>
        </p:nvSpPr>
        <p:spPr>
          <a:xfrm>
            <a:off x="7977111" y="2998656"/>
            <a:ext cx="2917652" cy="15202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/>
          <p:cNvSpPr/>
          <p:nvPr/>
        </p:nvSpPr>
        <p:spPr>
          <a:xfrm>
            <a:off x="3339585" y="5000255"/>
            <a:ext cx="3134142" cy="15202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/>
          <p:cNvSpPr/>
          <p:nvPr/>
        </p:nvSpPr>
        <p:spPr>
          <a:xfrm>
            <a:off x="3339585" y="3129555"/>
            <a:ext cx="3134142" cy="15202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/>
        </p:nvSpPr>
        <p:spPr>
          <a:xfrm>
            <a:off x="3339585" y="1209143"/>
            <a:ext cx="3134142" cy="152021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607" y="232337"/>
            <a:ext cx="9144000" cy="592772"/>
          </a:xfrm>
        </p:spPr>
        <p:txBody>
          <a:bodyPr>
            <a:normAutofit/>
          </a:bodyPr>
          <a:lstStyle/>
          <a:p>
            <a:r>
              <a:rPr lang="en-US" b="1" dirty="0" err="1"/>
              <a:t>Hanlan</a:t>
            </a:r>
            <a:r>
              <a:rPr lang="en-US" b="1" dirty="0"/>
              <a:t> Boat Club Will Offer a Full Range of Rowing Programs in 2022</a:t>
            </a:r>
            <a:endParaRPr lang="en-CA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220" y="773662"/>
            <a:ext cx="764588" cy="14253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76" y="2774475"/>
            <a:ext cx="710676" cy="14253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673" y="4745436"/>
            <a:ext cx="745135" cy="143923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1416" y="2199005"/>
            <a:ext cx="200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13-18 years old</a:t>
            </a:r>
            <a:endParaRPr lang="en-CA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356327"/>
            <a:ext cx="2354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University/Grad Student</a:t>
            </a:r>
            <a:endParaRPr lang="en-CA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1712" y="6312357"/>
            <a:ext cx="200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21+ years old</a:t>
            </a:r>
            <a:endParaRPr lang="en-CA" sz="1600" b="1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863090" y="1894386"/>
            <a:ext cx="1314450" cy="0"/>
          </a:xfrm>
          <a:prstGeom prst="straightConnector1">
            <a:avLst/>
          </a:prstGeom>
          <a:ln w="57150">
            <a:solidFill>
              <a:srgbClr val="F759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75053" y="1509701"/>
            <a:ext cx="268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Junior Learn to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Summer 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Winter Program</a:t>
            </a:r>
            <a:endParaRPr lang="en-CA" sz="16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87490" y="1874135"/>
            <a:ext cx="1314450" cy="0"/>
          </a:xfrm>
          <a:prstGeom prst="straightConnector1">
            <a:avLst/>
          </a:prstGeom>
          <a:ln w="57150">
            <a:solidFill>
              <a:srgbClr val="F7593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783330" y="1177290"/>
            <a:ext cx="2331720" cy="147447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63090" y="3784146"/>
            <a:ext cx="1314450" cy="0"/>
          </a:xfrm>
          <a:prstGeom prst="straightConnector1">
            <a:avLst/>
          </a:prstGeom>
          <a:ln w="57150">
            <a:solidFill>
              <a:srgbClr val="25D0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63090" y="5605326"/>
            <a:ext cx="1314450" cy="0"/>
          </a:xfrm>
          <a:prstGeom prst="straightConnector1">
            <a:avLst/>
          </a:prstGeom>
          <a:ln w="57150">
            <a:solidFill>
              <a:srgbClr val="39A9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75053" y="3474161"/>
            <a:ext cx="25293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Adult Learn to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Rowing League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Winter Program</a:t>
            </a:r>
            <a:endParaRPr lang="en-CA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681300" y="5329773"/>
            <a:ext cx="268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Adult Learn to Row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Rowing League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Winter Program</a:t>
            </a:r>
            <a:endParaRPr lang="en-CA" sz="1600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587490" y="3784146"/>
            <a:ext cx="1314450" cy="0"/>
          </a:xfrm>
          <a:prstGeom prst="straightConnector1">
            <a:avLst/>
          </a:prstGeom>
          <a:ln w="57150">
            <a:solidFill>
              <a:srgbClr val="25D0C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52260" y="5506079"/>
            <a:ext cx="1314450" cy="0"/>
          </a:xfrm>
          <a:prstGeom prst="straightConnector1">
            <a:avLst/>
          </a:prstGeom>
          <a:ln w="57150">
            <a:solidFill>
              <a:srgbClr val="39A96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09131" y="1587021"/>
            <a:ext cx="2250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U19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U19 Competitive</a:t>
            </a:r>
            <a:endParaRPr lang="en-CA" sz="1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47020" y="3453052"/>
            <a:ext cx="2722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Sport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U23/Senior Competitive</a:t>
            </a:r>
            <a:endParaRPr lang="en-CA" sz="16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8250715" y="5162579"/>
            <a:ext cx="2423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Hanlan</a:t>
            </a:r>
            <a:r>
              <a:rPr lang="en-US" sz="1600" b="1" dirty="0"/>
              <a:t> Sport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Masters Competitive</a:t>
            </a:r>
            <a:endParaRPr lang="en-CA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597025" y="872025"/>
            <a:ext cx="26281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j-lt"/>
                <a:ea typeface="Yu Gothic" panose="020B0400000000000000" pitchFamily="34" charset="-128"/>
              </a:rPr>
              <a:t>Beginner rowers:</a:t>
            </a:r>
            <a:endParaRPr lang="en-CA" sz="1600" dirty="0">
              <a:latin typeface="+mj-lt"/>
              <a:ea typeface="Yu Gothic" panose="020B0400000000000000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50932" y="828675"/>
            <a:ext cx="3622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a typeface="Yu Gothic" panose="020B0400000000000000" pitchFamily="34" charset="-128"/>
              </a:rPr>
              <a:t>More advanced rowers:</a:t>
            </a:r>
            <a:endParaRPr lang="en-CA" sz="1600" dirty="0">
              <a:ea typeface="Yu Gothic" panose="020B0400000000000000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3A270-F6FF-4B0C-9B79-86EC8569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9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9DF857F-4626-417C-9AA4-4AA59D52061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68515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9DF857F-4626-417C-9AA4-4AA59D5206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FB176A-F156-4C93-BF03-6A0ADC7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198099"/>
            <a:ext cx="8859467" cy="1460500"/>
          </a:xfrm>
        </p:spPr>
        <p:txBody>
          <a:bodyPr vert="horz"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Strategic Direction 2: Act as One Club, Pulling Together</a:t>
            </a:r>
            <a:r>
              <a:rPr lang="en-US" sz="3200" dirty="0">
                <a:solidFill>
                  <a:schemeClr val="accent1"/>
                </a:solidFill>
                <a:cs typeface="Calibri Light"/>
              </a:rPr>
              <a:t> </a:t>
            </a:r>
            <a:r>
              <a:rPr lang="en-CA" sz="3200" dirty="0"/>
              <a:t>– </a:t>
            </a:r>
            <a:r>
              <a:rPr lang="en-CA" sz="3200" dirty="0">
                <a:solidFill>
                  <a:srgbClr val="0070C0"/>
                </a:solidFill>
                <a:latin typeface="+mn-lt"/>
              </a:rPr>
              <a:t>with inclusivity across a diverse membership</a:t>
            </a:r>
            <a:endParaRPr lang="en-US" sz="3200" dirty="0">
              <a:solidFill>
                <a:srgbClr val="0070C0"/>
              </a:solidFill>
              <a:latin typeface="+mn-l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9E7-4F41-4D1D-93BB-61C7887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787" y="1658599"/>
            <a:ext cx="11542425" cy="44071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br>
              <a:rPr lang="en-US" sz="500" dirty="0">
                <a:ea typeface="+mn-lt"/>
                <a:cs typeface="+mn-lt"/>
              </a:rPr>
            </a:br>
            <a:r>
              <a:rPr lang="en-US" sz="1800" b="1" dirty="0">
                <a:ea typeface="+mn-lt"/>
                <a:cs typeface="+mn-lt"/>
              </a:rPr>
              <a:t>Hanlan members understand that diversity of members,  skills and programming makes the club stronger and leverages our unique location within the developing Toronto </a:t>
            </a:r>
            <a:r>
              <a:rPr lang="en-US" sz="1800" b="1" dirty="0" err="1">
                <a:ea typeface="+mn-lt"/>
                <a:cs typeface="+mn-lt"/>
              </a:rPr>
              <a:t>Portlands</a:t>
            </a:r>
            <a:r>
              <a:rPr lang="en-US" sz="1800" b="1" dirty="0">
                <a:ea typeface="+mn-lt"/>
                <a:cs typeface="+mn-lt"/>
              </a:rPr>
              <a:t> and Harbour:</a:t>
            </a:r>
            <a:br>
              <a:rPr lang="en-US" sz="1800" dirty="0">
                <a:ea typeface="+mn-lt"/>
                <a:cs typeface="+mn-lt"/>
              </a:rPr>
            </a:br>
            <a:endParaRPr lang="en-US" sz="1800" dirty="0">
              <a:ea typeface="+mn-lt"/>
              <a:cs typeface="+mn-lt"/>
            </a:endParaRP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All rowers, in all programs, at every level of development, will respect and 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support each other</a:t>
            </a: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Strive towards excellence in diversity and inclusion across our membership.</a:t>
            </a: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Encourage all members to volunteer to make the Club better</a:t>
            </a: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Provide opportunities for members to participate in club-wide integrated clinics, winter programs, </a:t>
            </a:r>
            <a:br>
              <a:rPr lang="en-US" sz="1600" dirty="0">
                <a:ea typeface="+mn-lt"/>
                <a:cs typeface="+mn-lt"/>
              </a:rPr>
            </a:br>
            <a:r>
              <a:rPr lang="en-US" sz="1600" dirty="0">
                <a:ea typeface="+mn-lt"/>
                <a:cs typeface="+mn-lt"/>
              </a:rPr>
              <a:t>and social activities</a:t>
            </a: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Collaborate with our school partners and corporate rowing groups</a:t>
            </a:r>
          </a:p>
          <a:p>
            <a:pPr marL="457200" indent="-457200"/>
            <a:r>
              <a:rPr lang="en-US" sz="1600" dirty="0">
                <a:ea typeface="+mn-lt"/>
                <a:cs typeface="+mn-lt"/>
              </a:rPr>
              <a:t>Give back to the community in a number of ways:</a:t>
            </a:r>
          </a:p>
          <a:p>
            <a:pPr marL="914400" lvl="1" indent="-457200"/>
            <a:r>
              <a:rPr lang="en-US" sz="1600" dirty="0">
                <a:ea typeface="+mn-lt"/>
                <a:cs typeface="+mn-lt"/>
              </a:rPr>
              <a:t>Providing a community summer camp for kids (who would not otherwise have access to rowing)</a:t>
            </a:r>
          </a:p>
          <a:p>
            <a:pPr marL="914400" lvl="1" indent="-457200"/>
            <a:r>
              <a:rPr lang="en-US" sz="1600" dirty="0">
                <a:ea typeface="+mn-lt"/>
                <a:cs typeface="+mn-lt"/>
              </a:rPr>
              <a:t>Offering other financially accessible programs</a:t>
            </a:r>
          </a:p>
          <a:p>
            <a:pPr marL="0" indent="0">
              <a:buNone/>
            </a:pPr>
            <a:r>
              <a:rPr lang="en-US" sz="1600" dirty="0">
                <a:cs typeface="Calibri"/>
              </a:rPr>
              <a:t>Potential Metrics: Membership participation in volunteer efforts. Number of club wide events and participation, DEI metrics…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D73C0F-C13B-8841-B4D2-DF13BE84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FE529E26-9A37-4C6F-AE84-5C464EBAA8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20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95BBB3A-6467-4BFF-BAB6-BB22F2813C3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54390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95BBB3A-6467-4BFF-BAB6-BB22F2813C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FB176A-F156-4C93-BF03-6A0ADC7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869" y="213318"/>
            <a:ext cx="9303895" cy="1703518"/>
          </a:xfrm>
        </p:spPr>
        <p:txBody>
          <a:bodyPr vert="horz"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Strategic Direction 3: </a:t>
            </a:r>
            <a:b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</a:br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Improve Coach, Staff, Volunteer &amp; Member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9E7-4F41-4D1D-93BB-61C7887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731" y="1494135"/>
            <a:ext cx="11434740" cy="46656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To retain Members for Life, Hanlan will:</a:t>
            </a:r>
            <a:endParaRPr lang="en-US" sz="2000" dirty="0">
              <a:ea typeface="+mn-lt"/>
              <a:cs typeface="+mn-lt"/>
            </a:endParaRP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Support the development of a “Centre for Coaching Excellence” to provide:</a:t>
            </a:r>
          </a:p>
          <a:p>
            <a:pPr marL="914400" lvl="1" indent="-457200"/>
            <a:r>
              <a:rPr lang="en-US" sz="2000" dirty="0">
                <a:ea typeface="+mn-lt"/>
                <a:cs typeface="+mn-lt"/>
              </a:rPr>
              <a:t>Expanded program from the RCA curriculum guided by a “coach for coaches”</a:t>
            </a:r>
          </a:p>
          <a:p>
            <a:pPr marL="914400" lvl="1" indent="-457200"/>
            <a:r>
              <a:rPr lang="en-US" sz="2000" dirty="0">
                <a:ea typeface="+mn-lt"/>
                <a:cs typeface="+mn-lt"/>
              </a:rPr>
              <a:t>Development pipeline for coaches</a:t>
            </a: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Provide excellence in club management to enhance member experience</a:t>
            </a: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Provide excellence in managing volunteer resource</a:t>
            </a: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Focus scarce resources on priority efforts to ensure excellence in execution and participant experience. </a:t>
            </a: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Frequently and openly communicate with members and staff</a:t>
            </a:r>
          </a:p>
          <a:p>
            <a:pPr marL="457200" indent="-457200"/>
            <a:r>
              <a:rPr lang="en-US" sz="2000" dirty="0">
                <a:ea typeface="+mn-lt"/>
                <a:cs typeface="+mn-lt"/>
              </a:rPr>
              <a:t>Continue to seek member input on club operations and strategic directions 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Potential Metrics: Coaching hours delivered. Membership satisfaction survey. Volunteer hours </a:t>
            </a:r>
            <a:br>
              <a:rPr lang="en-US" sz="2400" dirty="0">
                <a:ea typeface="+mn-lt"/>
                <a:cs typeface="+mn-lt"/>
              </a:rPr>
            </a:b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47B5D-085A-B242-84B3-0876530C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D50416AD-6849-432F-A5EE-78B2A016D4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2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4B0EAA5-E994-4CAF-AB8E-484243D0FFC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4B0EAA5-E994-4CAF-AB8E-484243D0FF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3DB6E75-6B2B-4106-AD5D-F2B05C38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44" y="286541"/>
            <a:ext cx="10515600" cy="1325563"/>
          </a:xfrm>
        </p:spPr>
        <p:txBody>
          <a:bodyPr vert="horz"/>
          <a:lstStyle/>
          <a:p>
            <a:r>
              <a:rPr lang="en-CA" dirty="0" err="1"/>
              <a:t>Hanlan</a:t>
            </a:r>
            <a:r>
              <a:rPr lang="en-CA" dirty="0"/>
              <a:t> Centre of Coaching Excellence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CB7A3-BE67-4E86-A2B9-B5DC50DDE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Hanlan</a:t>
            </a:r>
            <a:r>
              <a:rPr lang="en-US" dirty="0"/>
              <a:t> Centre of Coaching Excellence, or HCCE, is a three-month program designed to help </a:t>
            </a:r>
            <a:r>
              <a:rPr lang="en-US" dirty="0" err="1"/>
              <a:t>Hanlan’s</a:t>
            </a:r>
            <a:r>
              <a:rPr lang="en-US" dirty="0"/>
              <a:t> coaching staff refine their coaching skills beyond the training provided by the RCA Coach Development Pathway</a:t>
            </a:r>
          </a:p>
          <a:p>
            <a:r>
              <a:rPr lang="en-US" dirty="0"/>
              <a:t>Launched in 2022 and led by RCA Performance Coach / Coach Educator Tony </a:t>
            </a:r>
            <a:r>
              <a:rPr lang="en-US" dirty="0" err="1"/>
              <a:t>Tremain</a:t>
            </a:r>
            <a:r>
              <a:rPr lang="en-US" dirty="0"/>
              <a:t>, </a:t>
            </a:r>
            <a:r>
              <a:rPr lang="en-US" dirty="0" err="1"/>
              <a:t>Hanlan</a:t>
            </a:r>
            <a:r>
              <a:rPr lang="en-US" dirty="0"/>
              <a:t> coaches receive real-time feedback during practices, as well participate in coaching-oriented seminars with guest speakers, one-on-one goal-setting sessions, and formal performance reviews.</a:t>
            </a:r>
            <a:endParaRPr lang="en-CA" dirty="0"/>
          </a:p>
          <a:p>
            <a:r>
              <a:rPr lang="en-CA" dirty="0"/>
              <a:t>By the end of the season, all </a:t>
            </a:r>
            <a:r>
              <a:rPr lang="en-CA" dirty="0" err="1"/>
              <a:t>Hanlan</a:t>
            </a:r>
            <a:r>
              <a:rPr lang="en-CA" dirty="0"/>
              <a:t> coaches will know how to:</a:t>
            </a:r>
          </a:p>
          <a:p>
            <a:pPr lvl="1"/>
            <a:r>
              <a:rPr lang="en-CA" dirty="0"/>
              <a:t>Bring the joy of rowing into a coach boat and spread that joy liberally amongst the crews</a:t>
            </a:r>
          </a:p>
          <a:p>
            <a:pPr lvl="1"/>
            <a:r>
              <a:rPr lang="en-CA" dirty="0"/>
              <a:t>Contribute positively to a rower’s development, at every age and skill level</a:t>
            </a:r>
          </a:p>
          <a:p>
            <a:pPr lvl="1"/>
            <a:r>
              <a:rPr lang="en-CA" dirty="0"/>
              <a:t>Draw on a well-developed set of coaching tools, vocabulary and drills to identify and correct the root causes of specific technical rowing flaws in a rower</a:t>
            </a:r>
          </a:p>
          <a:p>
            <a:pPr lvl="1"/>
            <a:r>
              <a:rPr lang="en-CA" dirty="0"/>
              <a:t>Pinpoint the possible limiting factors of a rower (e.g., fitness, flexibility, posture, attitude, etc.) and discuss those limitations with a rower in a positive, effective manner </a:t>
            </a:r>
          </a:p>
          <a:p>
            <a:pPr lvl="1"/>
            <a:r>
              <a:rPr lang="en-CA" dirty="0"/>
              <a:t>Prepare rowers for success in intense situations, whether it be in competitions at the Club or at regattas throughout Ontario </a:t>
            </a:r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D8D76-18A9-4D87-AF03-3868C6AC0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4" descr="Logo&#10;&#10;Description automatically generated">
            <a:extLst>
              <a:ext uri="{FF2B5EF4-FFF2-40B4-BE49-F238E27FC236}">
                <a16:creationId xmlns:a16="http://schemas.microsoft.com/office/drawing/2014/main" id="{F2496E77-0085-445A-A422-CFFFF43AF9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1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343D7D5-0E20-412D-9D81-16E4B9B6F3D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86929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06" imgH="308" progId="TCLayout.ActiveDocument.1">
                  <p:embed/>
                </p:oleObj>
              </mc:Choice>
              <mc:Fallback>
                <p:oleObj name="think-cell Slide" r:id="rId3" imgW="306" imgH="30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343D7D5-0E20-412D-9D81-16E4B9B6F3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8FB176A-F156-4C93-BF03-6A0ADC7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13" y="213318"/>
            <a:ext cx="10515600" cy="1325563"/>
          </a:xfrm>
        </p:spPr>
        <p:txBody>
          <a:bodyPr vert="horz"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Strategic Direction 4:</a:t>
            </a:r>
            <a:b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</a:br>
            <a:r>
              <a:rPr lang="en-US" sz="3200" dirty="0">
                <a:solidFill>
                  <a:schemeClr val="accent1"/>
                </a:solidFill>
                <a:latin typeface="Calibri"/>
                <a:cs typeface="Calibri"/>
              </a:rPr>
              <a:t>Enhance Equipment and Facilities</a:t>
            </a:r>
            <a:endParaRPr lang="en-US" sz="3200" dirty="0">
              <a:solidFill>
                <a:schemeClr val="accent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599E7-4F41-4D1D-93BB-61C78879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456" y="1467733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br>
              <a:rPr lang="en-US" dirty="0">
                <a:ea typeface="+mn-lt"/>
                <a:cs typeface="+mn-lt"/>
              </a:rPr>
            </a:br>
            <a:br>
              <a:rPr lang="en-US" b="1" dirty="0">
                <a:ea typeface="+mn-lt"/>
                <a:cs typeface="+mn-lt"/>
              </a:rPr>
            </a:br>
            <a:r>
              <a:rPr lang="en-US" b="1" dirty="0">
                <a:ea typeface="+mn-lt"/>
                <a:cs typeface="+mn-lt"/>
              </a:rPr>
              <a:t>To support the full range of programs, Hanlan will: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pPr marL="457200" indent="-457200"/>
            <a:r>
              <a:rPr lang="en-US" dirty="0">
                <a:ea typeface="+mn-lt"/>
                <a:cs typeface="+mn-lt"/>
              </a:rPr>
              <a:t>Make regular targeted investments in equipment that enable specific program growth and member recruitment/retention </a:t>
            </a:r>
          </a:p>
          <a:p>
            <a:pPr marL="457200" indent="-457200"/>
            <a:r>
              <a:rPr lang="en-US" dirty="0">
                <a:ea typeface="+mn-lt"/>
                <a:cs typeface="+mn-lt"/>
              </a:rPr>
              <a:t>Renew the existing fleet to support program development. Consider a commitment to specific brands to standardize equipment</a:t>
            </a:r>
          </a:p>
          <a:p>
            <a:pPr marL="457200" indent="-457200"/>
            <a:r>
              <a:rPr lang="en-US" dirty="0">
                <a:ea typeface="+mn-lt"/>
                <a:cs typeface="+mn-lt"/>
              </a:rPr>
              <a:t>Maintain the boathouse, outboard motors, coach boats and other equipment to ensure security and safety to the highest standards, and support environmental sustainability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Potential Metrics: Equipment purchased; Number of required repairs per year. </a:t>
            </a:r>
            <a:br>
              <a:rPr lang="en-US" dirty="0">
                <a:ea typeface="+mn-lt"/>
                <a:cs typeface="+mn-lt"/>
              </a:rPr>
            </a:b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CF637E-4F7C-0443-9E84-5B559DC5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id="{095BB26D-E374-4DD6-8DD5-4A2AA299FF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6329" y="286541"/>
            <a:ext cx="2743200" cy="71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565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51C23626819946BB372667208588FF" ma:contentTypeVersion="19" ma:contentTypeDescription="Create a new document." ma:contentTypeScope="" ma:versionID="fbdf1f58f9daeb8a51cadfb1987aef58">
  <xsd:schema xmlns:xsd="http://www.w3.org/2001/XMLSchema" xmlns:xs="http://www.w3.org/2001/XMLSchema" xmlns:p="http://schemas.microsoft.com/office/2006/metadata/properties" xmlns:ns1="http://schemas.microsoft.com/sharepoint/v3" xmlns:ns2="c74671b7-686c-4866-85bd-9187de390188" xmlns:ns3="00f2d223-cc4d-4ad9-8f86-aa64a734f3b8" xmlns:ns4="http://schemas.microsoft.com/sharepoint/v3/fields" targetNamespace="http://schemas.microsoft.com/office/2006/metadata/properties" ma:root="true" ma:fieldsID="5dcaad178bff58582cf8a79aaf7a5ff5" ns1:_="" ns2:_="" ns3:_="" ns4:_="">
    <xsd:import namespace="http://schemas.microsoft.com/sharepoint/v3"/>
    <xsd:import namespace="c74671b7-686c-4866-85bd-9187de390188"/>
    <xsd:import namespace="00f2d223-cc4d-4ad9-8f86-aa64a734f3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Description0" minOccurs="0"/>
                <xsd:element ref="ns4:_DCDateModified" minOccurs="0"/>
                <xsd:element ref="ns4:_DCDateCreated" minOccurs="0"/>
                <xsd:element ref="ns3:ztaa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671b7-686c-4866-85bd-9187de3901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f2d223-cc4d-4ad9-8f86-aa64a734f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0" ma:index="22" nillable="true" ma:displayName="Description" ma:description="Main Corporate Shared Folder" ma:internalName="Description0">
      <xsd:simpleType>
        <xsd:restriction base="dms:Note">
          <xsd:maxLength value="255"/>
        </xsd:restriction>
      </xsd:simpleType>
    </xsd:element>
    <xsd:element name="ztaa" ma:index="25" nillable="true" ma:displayName="Date and time" ma:internalName="ztaa">
      <xsd:simpleType>
        <xsd:restriction base="dms:DateTime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2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  <xsd:element name="_DCDateCreated" ma:index="24" nillable="true" ma:displayName="Date Created" ma:description="The date on which this resource was created" ma:format="DateTime" ma:internalName="_DCDateCreat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DCDateModified xmlns="http://schemas.microsoft.com/sharepoint/v3/fields" xsi:nil="true"/>
    <_ip_UnifiedCompliancePolicyProperties xmlns="http://schemas.microsoft.com/sharepoint/v3" xsi:nil="true"/>
    <ztaa xmlns="00f2d223-cc4d-4ad9-8f86-aa64a734f3b8" xsi:nil="true"/>
    <Description0 xmlns="00f2d223-cc4d-4ad9-8f86-aa64a734f3b8" xsi:nil="true"/>
    <_DCDateCreated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2698E0-A354-4956-BF03-A0AAB76B86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74671b7-686c-4866-85bd-9187de390188"/>
    <ds:schemaRef ds:uri="00f2d223-cc4d-4ad9-8f86-aa64a734f3b8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DFBDF3-2240-4351-AC6D-2943C2980E4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00f2d223-cc4d-4ad9-8f86-aa64a734f3b8"/>
  </ds:schemaRefs>
</ds:datastoreItem>
</file>

<file path=customXml/itemProps3.xml><?xml version="1.0" encoding="utf-8"?>
<ds:datastoreItem xmlns:ds="http://schemas.openxmlformats.org/officeDocument/2006/customXml" ds:itemID="{17FE40AB-A8EF-48B2-B8D5-4112C9336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1840</TotalTime>
  <Words>1298</Words>
  <Application>Microsoft Office PowerPoint</Application>
  <PresentationFormat>Widescreen</PresentationFormat>
  <Paragraphs>131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think-cell Slide</vt:lpstr>
      <vt:lpstr>Strategic Plan 2022 - 2026</vt:lpstr>
      <vt:lpstr>Process in building this plan</vt:lpstr>
      <vt:lpstr>Vision, Mission, Values and Strategic Directions</vt:lpstr>
      <vt:lpstr>Strategic Direction 1:  Develop Programs and Pathways - to grow the club and welcome everyone as a member for life  </vt:lpstr>
      <vt:lpstr>PowerPoint Presentation</vt:lpstr>
      <vt:lpstr>Strategic Direction 2: Act as One Club, Pulling Together – with inclusivity across a diverse membership</vt:lpstr>
      <vt:lpstr>Strategic Direction 3:  Improve Coach, Staff, Volunteer &amp; Member Experience</vt:lpstr>
      <vt:lpstr>Hanlan Centre of Coaching Excellence </vt:lpstr>
      <vt:lpstr>Strategic Direction 4: Enhance Equipment and Facilities</vt:lpstr>
      <vt:lpstr>Strategic Direction 5: Ensure club sustainability: financial, environmental and leadership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Crichton, Mary Ann</dc:creator>
  <cp:lastModifiedBy>Pierre Schuurmans</cp:lastModifiedBy>
  <cp:revision>1251</cp:revision>
  <cp:lastPrinted>2022-01-28T21:44:11Z</cp:lastPrinted>
  <dcterms:created xsi:type="dcterms:W3CDTF">2021-12-26T19:21:43Z</dcterms:created>
  <dcterms:modified xsi:type="dcterms:W3CDTF">2022-03-04T01:26:02Z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0x010100CC51C23626819946BB372667208588FF</vt:lpwstr>
  </property>
</Properties>
</file>